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</p:sldMasterIdLst>
  <p:notesMasterIdLst>
    <p:notesMasterId r:id="rId43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672E6-B96B-9A4A-B435-3B702A69A72A}" type="datetimeFigureOut">
              <a:rPr lang="it-IT" smtClean="0"/>
              <a:t>06/04/25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35C5-58AB-A44A-993D-23F615D38D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02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35C5-58AB-A44A-993D-23F615D38D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15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87FCD8-88A3-425B-94BD-34656B99EBC7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lstStyle/>
          <a:p>
            <a:fld id="{B5C950AF-7BF2-4E0A-BD14-A5F8EC7BD890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ADB5053B-1B47-445E-BBAE-CFDCD6056123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B833A468-F2F7-4322-984C-A3C5E25EBAE6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lstStyle/>
          <a:p>
            <a:fld id="{BC5CBF55-BFC9-4759-93C8-8A5666F11627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7"/>
          </p:nvPr>
        </p:nvSpPr>
        <p:spPr/>
        <p:txBody>
          <a:bodyPr/>
          <a:lstStyle/>
          <a:p>
            <a:fld id="{E2643A14-DFF4-4F26-A2D6-FF4DC7FADFE0}" type="slidenum">
              <a:rPr/>
              <a:pPr/>
              <a:t>‹n.›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"/>
          </p:nvPr>
        </p:nvSpPr>
        <p:spPr/>
        <p:txBody>
          <a:bodyPr/>
          <a:lstStyle/>
          <a:p>
            <a:fld id="{7D7B9625-25A9-4BD9-9C00-A15696B56201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3"/>
          </p:nvPr>
        </p:nvSpPr>
        <p:spPr/>
        <p:txBody>
          <a:bodyPr/>
          <a:lstStyle/>
          <a:p>
            <a:fld id="{53C48DF0-5E5C-4997-9C02-444CD851A5BF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6"/>
          </p:nvPr>
        </p:nvSpPr>
        <p:spPr/>
        <p:txBody>
          <a:bodyPr/>
          <a:lstStyle/>
          <a:p>
            <a:fld id="{F6473C68-A6D0-4EB0-A64F-2F3FB30330CA}" type="slidenum">
              <a:rPr/>
              <a:pPr/>
              <a:t>‹n.›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9"/>
          </p:nvPr>
        </p:nvSpPr>
        <p:spPr/>
        <p:txBody>
          <a:bodyPr/>
          <a:lstStyle/>
          <a:p>
            <a:fld id="{1A3A202C-F925-4157-89F1-4420583C3C1A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2"/>
          </p:nvPr>
        </p:nvSpPr>
        <p:spPr/>
        <p:txBody>
          <a:bodyPr/>
          <a:lstStyle/>
          <a:p>
            <a:fld id="{CB7D121C-246C-4C37-8199-2A2806F07BC8}" type="slidenum">
              <a:rPr/>
              <a:pPr/>
              <a:t>‹n.›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1D66822-4463-4724-BDCE-779BDF3EDCB3}" type="slidenum">
              <a:rPr/>
              <a:pPr/>
              <a:t>‹n.›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it-IT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EDF01E-0144-4951-A81E-DDEBE543FD0D}" type="slidenum">
              <a:rPr/>
              <a:pPr/>
              <a:t>‹n.›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38B1750-0E21-4215-AAF2-4944C1E9D0EB}" type="slidenum">
              <a:rPr/>
              <a:pPr/>
              <a:t>‹n.›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916FCF9-C527-4026-BA11-93F2688524BC}" type="slidenum">
              <a:rPr/>
              <a:pPr/>
              <a:t>‹n.›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D5738E1B-98D8-471D-9861-2B5D4D687F4A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51CB159E-D3FD-4762-831B-8EE1CA35C195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253D6670-280F-4276-A663-E9BD6E838D6B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C50FCC71-E20B-453F-940B-E075926485AD}" type="slidenum">
              <a:rPr/>
              <a:pPr/>
              <a:t>‹n.›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Relationship Id="rId3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4BD3ED-37A2-4F79-8C74-5FFC439B27EE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5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6" name="Rettangolo 7"/>
          <p:cNvSpPr/>
          <p:nvPr/>
        </p:nvSpPr>
        <p:spPr>
          <a:xfrm>
            <a:off x="0" y="4578480"/>
            <a:ext cx="12187800" cy="227844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Rettangolo 8"/>
          <p:cNvSpPr/>
          <p:nvPr/>
        </p:nvSpPr>
        <p:spPr>
          <a:xfrm>
            <a:off x="3537000" y="4536000"/>
            <a:ext cx="5117040" cy="124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ftr" idx="24"/>
          </p:nvPr>
        </p:nvSpPr>
        <p:spPr>
          <a:xfrm>
            <a:off x="1097280" y="6446880"/>
            <a:ext cx="68173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lt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lt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Num" idx="25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lt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BAFED6-08FC-4D5B-A358-AF6135A80C9B}" type="slidenum">
              <a:rPr lang="it-IT" sz="1050" b="0" strike="noStrike" spc="-1">
                <a:solidFill>
                  <a:schemeClr val="lt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26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7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8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CC2738-070E-4464-8790-140E9CDC9F9E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9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7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Parallelogramma 14"/>
          <p:cNvSpPr/>
          <p:nvPr/>
        </p:nvSpPr>
        <p:spPr>
          <a:xfrm>
            <a:off x="79722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Rettangolo 11"/>
          <p:cNvSpPr/>
          <p:nvPr/>
        </p:nvSpPr>
        <p:spPr>
          <a:xfrm>
            <a:off x="5060880" y="0"/>
            <a:ext cx="153000" cy="6856920"/>
          </a:xfrm>
          <a:prstGeom prst="rect">
            <a:avLst/>
          </a:prstGeom>
          <a:solidFill>
            <a:srgbClr val="F3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Rettangolo 10"/>
          <p:cNvSpPr/>
          <p:nvPr/>
        </p:nvSpPr>
        <p:spPr>
          <a:xfrm>
            <a:off x="4984920" y="3960"/>
            <a:ext cx="153000" cy="6856920"/>
          </a:xfrm>
          <a:prstGeom prst="rect">
            <a:avLst/>
          </a:prstGeom>
          <a:solidFill>
            <a:srgbClr val="515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1" name="Immagine 7"/>
          <p:cNvPicPr/>
          <p:nvPr/>
        </p:nvPicPr>
        <p:blipFill>
          <a:blip r:embed="rId3" cstate="print"/>
          <a:srcRect l="48455"/>
          <a:stretch/>
        </p:blipFill>
        <p:spPr>
          <a:xfrm>
            <a:off x="0" y="-3960"/>
            <a:ext cx="4983840" cy="685692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30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31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016CFDE-9868-46E1-B13C-3F0EE6EB61A2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32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8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" name="Rettangolo 13"/>
          <p:cNvSpPr/>
          <p:nvPr/>
        </p:nvSpPr>
        <p:spPr>
          <a:xfrm rot="16200000">
            <a:off x="8871480" y="-145440"/>
            <a:ext cx="1035360" cy="132840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ftr" idx="33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34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489BEB-E443-4DE1-B701-5677EED8B9EF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35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4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44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ftr" idx="36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sldNum" idx="37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58360D-6595-4ABD-B6ED-158D80224C85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dt" idx="38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3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" name="Parallelogramma 14"/>
          <p:cNvSpPr/>
          <p:nvPr/>
        </p:nvSpPr>
        <p:spPr>
          <a:xfrm>
            <a:off x="79722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" name="Rettangolo 12"/>
          <p:cNvSpPr/>
          <p:nvPr/>
        </p:nvSpPr>
        <p:spPr>
          <a:xfrm>
            <a:off x="2451240" y="3568680"/>
            <a:ext cx="8720640" cy="23072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" name="Rettangolo 13"/>
          <p:cNvSpPr/>
          <p:nvPr/>
        </p:nvSpPr>
        <p:spPr>
          <a:xfrm>
            <a:off x="3753000" y="3468960"/>
            <a:ext cx="5117040" cy="124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ftr" idx="39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40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2B759C3-11CF-44C8-B598-3FE72BC83F24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 idx="41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" name="Rettangolo 12"/>
          <p:cNvSpPr/>
          <p:nvPr/>
        </p:nvSpPr>
        <p:spPr>
          <a:xfrm>
            <a:off x="1735200" y="3568680"/>
            <a:ext cx="8720640" cy="23072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4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3" name="Rettangolo 13"/>
          <p:cNvSpPr/>
          <p:nvPr/>
        </p:nvSpPr>
        <p:spPr>
          <a:xfrm>
            <a:off x="3537000" y="3468960"/>
            <a:ext cx="5117040" cy="124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ftr" idx="42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43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A14EC7-4EE8-4920-B5C9-035AC7FFFA9C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44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8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44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132" name="PlaceHolder 4"/>
          <p:cNvSpPr>
            <a:spLocks noGrp="1"/>
          </p:cNvSpPr>
          <p:nvPr>
            <p:ph type="ftr" idx="45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 idx="46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9F1504A-6792-425D-9C2B-362B7E69847E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dt" idx="47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9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ftr" idx="48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ldNum" idx="49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B67D84-86BB-4995-A5D9-1DE61390B6D5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dt" idx="50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4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44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46" name="PlaceHolder 2"/>
          <p:cNvSpPr>
            <a:spLocks noGrp="1"/>
          </p:cNvSpPr>
          <p:nvPr>
            <p:ph type="ftr" idx="51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 idx="52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971EA36-F253-4CD7-8BC4-320E9F2BF546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dt" idx="53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4653360" cy="5863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397160"/>
            <a:ext cx="1035360" cy="132840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" name="Rettangolo 10"/>
          <p:cNvSpPr/>
          <p:nvPr/>
        </p:nvSpPr>
        <p:spPr>
          <a:xfrm>
            <a:off x="5459040" y="624240"/>
            <a:ext cx="5712840" cy="124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1" name="Connecteur droit 19"/>
          <p:cNvCxnSpPr/>
          <p:nvPr/>
        </p:nvCxnSpPr>
        <p:spPr>
          <a:xfrm flipH="1">
            <a:off x="1091880" y="6446520"/>
            <a:ext cx="1644480" cy="1080"/>
          </a:xfrm>
          <a:prstGeom prst="straightConnector1">
            <a:avLst/>
          </a:prstGeom>
          <a:ln w="28575">
            <a:solidFill>
              <a:srgbClr val="242852"/>
            </a:solidFill>
            <a:round/>
          </a:ln>
        </p:spPr>
      </p:cxnSp>
      <p:cxnSp>
        <p:nvCxnSpPr>
          <p:cNvPr id="12" name="Connecteur droit 19"/>
          <p:cNvCxnSpPr/>
          <p:nvPr/>
        </p:nvCxnSpPr>
        <p:spPr>
          <a:xfrm flipH="1">
            <a:off x="8420040" y="6429240"/>
            <a:ext cx="1001520" cy="1080"/>
          </a:xfrm>
          <a:prstGeom prst="straightConnector1">
            <a:avLst/>
          </a:prstGeom>
          <a:ln w="28575">
            <a:solidFill>
              <a:srgbClr val="ACCBF9"/>
            </a:solidFill>
            <a:round/>
          </a:ln>
        </p:spPr>
      </p:cxnSp>
      <p:cxnSp>
        <p:nvCxnSpPr>
          <p:cNvPr id="13" name="Connecteur droit 19"/>
          <p:cNvCxnSpPr/>
          <p:nvPr/>
        </p:nvCxnSpPr>
        <p:spPr>
          <a:xfrm flipH="1" flipV="1">
            <a:off x="10765440" y="6446520"/>
            <a:ext cx="408240" cy="7560"/>
          </a:xfrm>
          <a:prstGeom prst="straightConnector1">
            <a:avLst/>
          </a:prstGeom>
          <a:ln w="28575">
            <a:solidFill>
              <a:srgbClr val="ACCBF9"/>
            </a:solidFill>
            <a:round/>
          </a:ln>
        </p:spPr>
      </p:cxnSp>
      <p:sp>
        <p:nvSpPr>
          <p:cNvPr id="14" name="Segnaposto piè di pagina 2"/>
          <p:cNvSpPr/>
          <p:nvPr/>
        </p:nvSpPr>
        <p:spPr>
          <a:xfrm>
            <a:off x="21600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Direttori del Corso – M. De Luca – M.A. Zappa</a:t>
            </a:r>
            <a:endParaRPr lang="it-IT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sldNum" idx="4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4DB5931-3A45-4E13-B036-2093F1349C21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5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1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2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ftr" idx="54"/>
          </p:nvPr>
        </p:nvSpPr>
        <p:spPr>
          <a:xfrm>
            <a:off x="21600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7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8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ftr" idx="55"/>
          </p:nvPr>
        </p:nvSpPr>
        <p:spPr>
          <a:xfrm>
            <a:off x="21600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ma 14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Rettangolo 7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" name="Segnaposto piè di pagina 2"/>
          <p:cNvSpPr/>
          <p:nvPr/>
        </p:nvSpPr>
        <p:spPr>
          <a:xfrm>
            <a:off x="21600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Direttori del Corso – M. De Luca – M.A. Zappa</a:t>
            </a:r>
            <a:endParaRPr lang="it-IT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4400" b="0" strike="noStrike" spc="-1">
                <a:solidFill>
                  <a:schemeClr val="dk1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chemeClr val="dk1"/>
                </a:solidFill>
                <a:latin typeface="Calibri"/>
              </a:rPr>
              <a:t>Settimo livello struttura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sldNum" idx="6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641187C-A4DF-43A9-B9FC-EB3AC90A8F0D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dt" idx="7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" name="Rettangolo 7"/>
          <p:cNvSpPr/>
          <p:nvPr/>
        </p:nvSpPr>
        <p:spPr>
          <a:xfrm>
            <a:off x="0" y="0"/>
            <a:ext cx="4653360" cy="5863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Rettangolo 8"/>
          <p:cNvSpPr/>
          <p:nvPr/>
        </p:nvSpPr>
        <p:spPr>
          <a:xfrm>
            <a:off x="0" y="2003400"/>
            <a:ext cx="1035360" cy="185616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" name="Rettangolo 10"/>
          <p:cNvSpPr/>
          <p:nvPr/>
        </p:nvSpPr>
        <p:spPr>
          <a:xfrm>
            <a:off x="5459040" y="377280"/>
            <a:ext cx="5712840" cy="124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" name="Rettangolo 4"/>
          <p:cNvSpPr/>
          <p:nvPr/>
        </p:nvSpPr>
        <p:spPr>
          <a:xfrm>
            <a:off x="1078200" y="2003400"/>
            <a:ext cx="3575160" cy="1856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" name="Rettangolo 17"/>
          <p:cNvSpPr/>
          <p:nvPr/>
        </p:nvSpPr>
        <p:spPr>
          <a:xfrm>
            <a:off x="1092240" y="993600"/>
            <a:ext cx="1035360" cy="935640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" name="Segnaposto piè di pagina 2"/>
          <p:cNvSpPr/>
          <p:nvPr/>
        </p:nvSpPr>
        <p:spPr>
          <a:xfrm>
            <a:off x="21600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Direttori del Corso – M. De Luca – M.A. Zappa</a:t>
            </a:r>
            <a:endParaRPr lang="it-IT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sldNum" idx="8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10FCA2-387B-428D-9314-A67922AB4A0C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dt" idx="9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" name="Segnaposto piè di pagina 2"/>
          <p:cNvSpPr/>
          <p:nvPr/>
        </p:nvSpPr>
        <p:spPr>
          <a:xfrm>
            <a:off x="21600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Direttori del Corso – M. De Luca – M.A. Zappa</a:t>
            </a:r>
            <a:endParaRPr lang="it-IT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sldNum" idx="10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FA05E6C-26D6-4D40-A4A2-80037D1A0277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11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5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ftr" idx="12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13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5B15636-FAAD-4FAB-A7E5-21A40D2A62C7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14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" name="Rettangolo 18"/>
          <p:cNvSpPr/>
          <p:nvPr/>
        </p:nvSpPr>
        <p:spPr>
          <a:xfrm>
            <a:off x="5577840" y="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15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16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5270D0-88E4-4801-BA59-2655D599277E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7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7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" name="Rettangolo 3"/>
          <p:cNvSpPr/>
          <p:nvPr/>
        </p:nvSpPr>
        <p:spPr>
          <a:xfrm>
            <a:off x="4654440" y="507240"/>
            <a:ext cx="7536600" cy="48484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" name="Rettangolo 7"/>
          <p:cNvSpPr/>
          <p:nvPr/>
        </p:nvSpPr>
        <p:spPr>
          <a:xfrm>
            <a:off x="0" y="0"/>
            <a:ext cx="4653360" cy="586332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Rettangolo 19"/>
          <p:cNvSpPr/>
          <p:nvPr/>
        </p:nvSpPr>
        <p:spPr>
          <a:xfrm>
            <a:off x="4370400" y="2322720"/>
            <a:ext cx="1347120" cy="12175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ftr" idx="18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19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0C2D15-F17D-45FC-8691-A3FD04B34FED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20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rallelogramma 14" hidden="1"/>
          <p:cNvSpPr/>
          <p:nvPr/>
        </p:nvSpPr>
        <p:spPr>
          <a:xfrm>
            <a:off x="4667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Rettangolo 7" hidden="1"/>
          <p:cNvSpPr/>
          <p:nvPr/>
        </p:nvSpPr>
        <p:spPr>
          <a:xfrm>
            <a:off x="0" y="1011960"/>
            <a:ext cx="1035360" cy="6847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" name="Parallelogramma 14"/>
          <p:cNvSpPr/>
          <p:nvPr/>
        </p:nvSpPr>
        <p:spPr>
          <a:xfrm>
            <a:off x="7448400" y="0"/>
            <a:ext cx="2856600" cy="685692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" name="Rettangolo 3"/>
          <p:cNvSpPr/>
          <p:nvPr/>
        </p:nvSpPr>
        <p:spPr>
          <a:xfrm>
            <a:off x="4654440" y="507240"/>
            <a:ext cx="7536600" cy="4848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" name="Rettangolo 7"/>
          <p:cNvSpPr/>
          <p:nvPr/>
        </p:nvSpPr>
        <p:spPr>
          <a:xfrm>
            <a:off x="0" y="0"/>
            <a:ext cx="4653360" cy="586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ttangolo 17"/>
          <p:cNvSpPr/>
          <p:nvPr/>
        </p:nvSpPr>
        <p:spPr>
          <a:xfrm>
            <a:off x="4370400" y="2322720"/>
            <a:ext cx="1347120" cy="1217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ftr" idx="21"/>
          </p:nvPr>
        </p:nvSpPr>
        <p:spPr>
          <a:xfrm>
            <a:off x="1097280" y="6446880"/>
            <a:ext cx="48452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900" b="0" strike="noStrike" cap="all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&lt;piè di pagina&gt;</a:t>
            </a:r>
            <a:endParaRPr lang="it-IT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22"/>
          </p:nvPr>
        </p:nvSpPr>
        <p:spPr>
          <a:xfrm>
            <a:off x="1037556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EDAD1E3-7707-402C-9949-713F96660801}" type="slidenum">
              <a:rPr lang="it-IT" sz="105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‹n.›</a:t>
            </a:fld>
            <a:endParaRPr lang="it-IT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23"/>
          </p:nvPr>
        </p:nvSpPr>
        <p:spPr>
          <a:xfrm>
            <a:off x="68342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it-I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strike="noStrike" spc="-1">
                <a:solidFill>
                  <a:srgbClr val="000000"/>
                </a:solidFill>
                <a:latin typeface="Times New Roman"/>
              </a:rPr>
              <a:t>&lt;data/ora&gt;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20080" y="2826360"/>
            <a:ext cx="6649200" cy="743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3600" b="0" strike="noStrike" spc="-52">
                <a:solidFill>
                  <a:srgbClr val="515083"/>
                </a:solidFill>
                <a:latin typeface="Calibri"/>
              </a:rPr>
              <a:t>La </a:t>
            </a: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re</a:t>
            </a:r>
            <a:r>
              <a:rPr lang="it-IT" sz="3600" b="0" strike="noStrike" spc="-52">
                <a:solidFill>
                  <a:srgbClr val="515083"/>
                </a:solidFill>
                <a:latin typeface="Calibri"/>
              </a:rPr>
              <a:t>te bariatrica di AUSL Romagna</a:t>
            </a:r>
            <a:endParaRPr lang="it-IT" sz="3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418440" y="4176000"/>
            <a:ext cx="4525200" cy="86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1409" lnSpcReduction="20000"/>
          </a:bodyPr>
          <a:lstStyle/>
          <a:p>
            <a:pPr marL="228600"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en-US" sz="2400" b="1" strike="noStrike" cap="all" spc="194">
                <a:solidFill>
                  <a:srgbClr val="F3703A"/>
                </a:solidFill>
                <a:latin typeface="Calibri"/>
              </a:rPr>
              <a:t>Laura agostinelli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en-US" sz="2400" b="1" strike="noStrike" cap="all" spc="194">
                <a:solidFill>
                  <a:srgbClr val="F3703A"/>
                </a:solidFill>
                <a:latin typeface="Calibri"/>
              </a:rPr>
              <a:t>Riccione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olo 1"/>
          <p:cNvSpPr/>
          <p:nvPr/>
        </p:nvSpPr>
        <p:spPr>
          <a:xfrm>
            <a:off x="521280" y="448200"/>
            <a:ext cx="68763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Complicanze dopo 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asellaDiTesto 2"/>
          <p:cNvSpPr/>
          <p:nvPr/>
        </p:nvSpPr>
        <p:spPr>
          <a:xfrm>
            <a:off x="581040" y="1381320"/>
            <a:ext cx="4784040" cy="1918440"/>
          </a:xfrm>
          <a:prstGeom prst="rect">
            <a:avLst/>
          </a:prstGeom>
          <a:solidFill>
            <a:schemeClr val="accent1"/>
          </a:solidFill>
          <a:ln w="0"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Complicanze precoci specifiche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fistola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nausea/vomito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disidratazione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asellaDiTesto 3"/>
          <p:cNvSpPr/>
          <p:nvPr/>
        </p:nvSpPr>
        <p:spPr>
          <a:xfrm>
            <a:off x="605160" y="3878640"/>
            <a:ext cx="4784040" cy="2284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Complicanze tardive specifiche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occlusione/ernia interna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ulcera anastomotica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malnutrizione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- complicanze del banding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3" name="Immagine 4"/>
          <p:cNvPicPr/>
          <p:nvPr/>
        </p:nvPicPr>
        <p:blipFill>
          <a:blip r:embed="rId2" cstate="print"/>
          <a:stretch/>
        </p:blipFill>
        <p:spPr>
          <a:xfrm>
            <a:off x="6588720" y="1395720"/>
            <a:ext cx="5349960" cy="474984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olo 1"/>
          <p:cNvSpPr/>
          <p:nvPr/>
        </p:nvSpPr>
        <p:spPr>
          <a:xfrm>
            <a:off x="521280" y="448200"/>
            <a:ext cx="68763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Complicanze dopo 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asellaDiTesto 3"/>
          <p:cNvSpPr/>
          <p:nvPr/>
        </p:nvSpPr>
        <p:spPr>
          <a:xfrm>
            <a:off x="553320" y="3821760"/>
            <a:ext cx="11010240" cy="17355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it-IT" sz="3600" b="0" strike="noStrike" spc="-1" dirty="0">
                <a:solidFill>
                  <a:schemeClr val="lt1"/>
                </a:solidFill>
                <a:latin typeface="Calibri"/>
              </a:rPr>
              <a:t>Dai dati del registro </a:t>
            </a:r>
            <a:r>
              <a:rPr lang="it-IT" sz="3600" b="0" strike="noStrike" spc="-1" dirty="0" err="1">
                <a:solidFill>
                  <a:schemeClr val="lt1"/>
                </a:solidFill>
                <a:latin typeface="Calibri"/>
              </a:rPr>
              <a:t>SicOB</a:t>
            </a:r>
            <a:r>
              <a:rPr lang="it-IT" sz="3600" b="0" strike="noStrike" spc="-1" dirty="0">
                <a:solidFill>
                  <a:schemeClr val="lt1"/>
                </a:solidFill>
                <a:latin typeface="Calibri"/>
              </a:rPr>
              <a:t> la percentuale di complicanze precoci varia dal 2,57% al 4,67% a seconda del tipo di intervento </a:t>
            </a:r>
            <a:endParaRPr lang="it-IT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CasellaDiTesto 4"/>
          <p:cNvSpPr/>
          <p:nvPr/>
        </p:nvSpPr>
        <p:spPr>
          <a:xfrm>
            <a:off x="553320" y="1896840"/>
            <a:ext cx="11010240" cy="11869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it-IT" sz="3600" b="0" strike="noStrike" spc="-1">
                <a:solidFill>
                  <a:schemeClr val="lt1"/>
                </a:solidFill>
                <a:latin typeface="Calibri"/>
              </a:rPr>
              <a:t>La possibilità che un paziente operato di chirurgia bariatrica acceda in un ospedale “non bariatrico” è reale</a:t>
            </a:r>
            <a:endParaRPr lang="it-IT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CasellaDiTesto 5"/>
          <p:cNvSpPr/>
          <p:nvPr/>
        </p:nvSpPr>
        <p:spPr>
          <a:xfrm>
            <a:off x="3453480" y="6063480"/>
            <a:ext cx="4883400" cy="455400"/>
          </a:xfrm>
          <a:prstGeom prst="rect">
            <a:avLst/>
          </a:prstGeom>
          <a:solidFill>
            <a:srgbClr val="FF6117"/>
          </a:solidFill>
          <a:ln>
            <a:solidFill>
              <a:srgbClr val="BC8E00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Dati sottostimati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CasellaDiTesto 5"/>
          <p:cNvSpPr/>
          <p:nvPr/>
        </p:nvSpPr>
        <p:spPr>
          <a:xfrm>
            <a:off x="8346600" y="489960"/>
            <a:ext cx="2878200" cy="455400"/>
          </a:xfrm>
          <a:prstGeom prst="rect">
            <a:avLst/>
          </a:prstGeom>
          <a:solidFill>
            <a:srgbClr val="FF6117"/>
          </a:solidFill>
          <a:ln>
            <a:solidFill>
              <a:srgbClr val="BC8E00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Precoci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magine 1"/>
          <p:cNvPicPr/>
          <p:nvPr/>
        </p:nvPicPr>
        <p:blipFill>
          <a:blip r:embed="rId2" cstate="print"/>
          <a:stretch/>
        </p:blipFill>
        <p:spPr>
          <a:xfrm>
            <a:off x="521280" y="1229040"/>
            <a:ext cx="7644960" cy="1716480"/>
          </a:xfrm>
          <a:prstGeom prst="rect">
            <a:avLst/>
          </a:prstGeom>
          <a:ln w="0">
            <a:noFill/>
          </a:ln>
        </p:spPr>
      </p:pic>
      <p:pic>
        <p:nvPicPr>
          <p:cNvPr id="220" name="Immagine 2"/>
          <p:cNvPicPr/>
          <p:nvPr/>
        </p:nvPicPr>
        <p:blipFill>
          <a:blip r:embed="rId3" cstate="print"/>
          <a:stretch/>
        </p:blipFill>
        <p:spPr>
          <a:xfrm>
            <a:off x="521280" y="3087360"/>
            <a:ext cx="6717600" cy="3232080"/>
          </a:xfrm>
          <a:prstGeom prst="rect">
            <a:avLst/>
          </a:prstGeom>
          <a:ln w="0">
            <a:noFill/>
          </a:ln>
        </p:spPr>
      </p:pic>
      <p:pic>
        <p:nvPicPr>
          <p:cNvPr id="221" name="Immagine 3"/>
          <p:cNvPicPr/>
          <p:nvPr/>
        </p:nvPicPr>
        <p:blipFill>
          <a:blip r:embed="rId4" cstate="print"/>
          <a:srcRect r="62525"/>
          <a:stretch/>
        </p:blipFill>
        <p:spPr>
          <a:xfrm>
            <a:off x="8166960" y="1712160"/>
            <a:ext cx="3131640" cy="4892400"/>
          </a:xfrm>
          <a:prstGeom prst="rect">
            <a:avLst/>
          </a:prstGeom>
          <a:ln w="0">
            <a:noFill/>
          </a:ln>
        </p:spPr>
      </p:pic>
      <p:pic>
        <p:nvPicPr>
          <p:cNvPr id="222" name="Immagine 4"/>
          <p:cNvPicPr/>
          <p:nvPr/>
        </p:nvPicPr>
        <p:blipFill>
          <a:blip r:embed="rId5" cstate="print"/>
          <a:stretch/>
        </p:blipFill>
        <p:spPr>
          <a:xfrm>
            <a:off x="8425080" y="399600"/>
            <a:ext cx="2366280" cy="780120"/>
          </a:xfrm>
          <a:prstGeom prst="rect">
            <a:avLst/>
          </a:prstGeom>
          <a:ln w="0">
            <a:noFill/>
          </a:ln>
        </p:spPr>
      </p:pic>
      <p:sp>
        <p:nvSpPr>
          <p:cNvPr id="223" name="Titolo 1"/>
          <p:cNvSpPr/>
          <p:nvPr/>
        </p:nvSpPr>
        <p:spPr>
          <a:xfrm>
            <a:off x="521280" y="448200"/>
            <a:ext cx="68763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Complicanze dopo 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olo 1"/>
          <p:cNvSpPr/>
          <p:nvPr/>
        </p:nvSpPr>
        <p:spPr>
          <a:xfrm>
            <a:off x="521280" y="448200"/>
            <a:ext cx="68763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Complicanze dopo 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Immagine 2"/>
          <p:cNvPicPr/>
          <p:nvPr/>
        </p:nvPicPr>
        <p:blipFill>
          <a:blip r:embed="rId2" cstate="print"/>
          <a:stretch/>
        </p:blipFill>
        <p:spPr>
          <a:xfrm>
            <a:off x="2865600" y="1536840"/>
            <a:ext cx="6285600" cy="1910880"/>
          </a:xfrm>
          <a:prstGeom prst="rect">
            <a:avLst/>
          </a:prstGeom>
          <a:ln w="0">
            <a:noFill/>
          </a:ln>
        </p:spPr>
      </p:pic>
      <p:sp>
        <p:nvSpPr>
          <p:cNvPr id="226" name="Segnaposto contenuto 2"/>
          <p:cNvSpPr/>
          <p:nvPr/>
        </p:nvSpPr>
        <p:spPr>
          <a:xfrm>
            <a:off x="739080" y="3968640"/>
            <a:ext cx="10918800" cy="16614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Conclusione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Quasi un quarto dei pazienti che sono stati riospedalizzati ha richiesto una procedura e quasi un terzo si è presentato in un ospedale diverso da quello in cui era stato eseguito l’intervento iniziale.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CasellaDiTesto 5"/>
          <p:cNvSpPr/>
          <p:nvPr/>
        </p:nvSpPr>
        <p:spPr>
          <a:xfrm>
            <a:off x="8346600" y="489960"/>
            <a:ext cx="2878200" cy="455400"/>
          </a:xfrm>
          <a:prstGeom prst="rect">
            <a:avLst/>
          </a:prstGeom>
          <a:solidFill>
            <a:srgbClr val="FF6117"/>
          </a:solidFill>
          <a:ln>
            <a:solidFill>
              <a:srgbClr val="BC8E00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Tardive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olo 1"/>
          <p:cNvSpPr/>
          <p:nvPr/>
        </p:nvSpPr>
        <p:spPr>
          <a:xfrm>
            <a:off x="521280" y="448200"/>
            <a:ext cx="990972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Gestione delle complicanze dopo 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Segnaposto contenuto 2"/>
          <p:cNvSpPr/>
          <p:nvPr/>
        </p:nvSpPr>
        <p:spPr>
          <a:xfrm>
            <a:off x="288720" y="1753560"/>
            <a:ext cx="11562120" cy="1961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3600" b="0" strike="noStrike" spc="-1">
                <a:solidFill>
                  <a:schemeClr val="lt1"/>
                </a:solidFill>
                <a:latin typeface="Calibri"/>
              </a:rPr>
              <a:t>Nella maggior parte dei casi il trattamento delle complicanze dopo chirurgia bariatrica </a:t>
            </a:r>
            <a:endParaRPr lang="it-IT" sz="36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-228600" algn="ct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4000" b="0" strike="noStrike" spc="-1">
                <a:solidFill>
                  <a:schemeClr val="lt1"/>
                </a:solidFill>
                <a:latin typeface="Calibri"/>
              </a:rPr>
              <a:t>NON E’ CHIRURGICO</a:t>
            </a:r>
            <a:endParaRPr lang="it-IT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CasellaDiTesto 1"/>
          <p:cNvSpPr/>
          <p:nvPr/>
        </p:nvSpPr>
        <p:spPr>
          <a:xfrm>
            <a:off x="2187360" y="4669920"/>
            <a:ext cx="7711200" cy="821160"/>
          </a:xfrm>
          <a:prstGeom prst="rect">
            <a:avLst/>
          </a:prstGeom>
          <a:solidFill>
            <a:srgbClr val="FF6117"/>
          </a:solidFill>
          <a:ln>
            <a:solidFill>
              <a:srgbClr val="52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ADEGUATA CONOSCENZA DELLE PROCEDURE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GESTIONE MULTIDISCIPLINARE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olo 1"/>
          <p:cNvSpPr/>
          <p:nvPr/>
        </p:nvSpPr>
        <p:spPr>
          <a:xfrm>
            <a:off x="521280" y="448200"/>
            <a:ext cx="104511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Gestione delle complicanze dopo 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Segnaposto contenuto 2"/>
          <p:cNvSpPr/>
          <p:nvPr/>
        </p:nvSpPr>
        <p:spPr>
          <a:xfrm>
            <a:off x="521280" y="2463480"/>
            <a:ext cx="11184840" cy="41155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 Chirurgo e radiologo devono conoscere le procedure bariatriche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 L’ospedale deve avere una radiologia interventistica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 Deve essere presente una endoscopia «skillata» nel posizionamento di pig-tails endoluminali, stent, utilizzo dei nuovi sistemi di sutura endoscopica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Calibri Light"/>
              <a:buAutoNum type="arabicPeriod"/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 Il team deve conoscere in dettaglio quale è lo stato dell’arte del trattamento integrato delle complicanze bariatriche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CasellaDiTesto 1"/>
          <p:cNvSpPr/>
          <p:nvPr/>
        </p:nvSpPr>
        <p:spPr>
          <a:xfrm>
            <a:off x="2521080" y="1244520"/>
            <a:ext cx="7019640" cy="821160"/>
          </a:xfrm>
          <a:prstGeom prst="rect">
            <a:avLst/>
          </a:prstGeom>
          <a:solidFill>
            <a:srgbClr val="FF6117"/>
          </a:solidFill>
          <a:ln>
            <a:solidFill>
              <a:srgbClr val="52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ADEGUATA CONOSCENZA DELLE PROCEDURE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GESTIONE MULTIDISCIPLINARE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olo 1"/>
          <p:cNvSpPr/>
          <p:nvPr/>
        </p:nvSpPr>
        <p:spPr>
          <a:xfrm>
            <a:off x="521280" y="448200"/>
            <a:ext cx="1063980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81111"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La rete bariatrica di AUSL Romagna: trattamento integrato dell’obesità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Immagine 6"/>
          <p:cNvPicPr/>
          <p:nvPr/>
        </p:nvPicPr>
        <p:blipFill>
          <a:blip r:embed="rId2" cstate="print"/>
          <a:stretch/>
        </p:blipFill>
        <p:spPr>
          <a:xfrm>
            <a:off x="5936400" y="1220040"/>
            <a:ext cx="5416200" cy="1361520"/>
          </a:xfrm>
          <a:prstGeom prst="rect">
            <a:avLst/>
          </a:prstGeom>
          <a:ln w="0">
            <a:noFill/>
          </a:ln>
        </p:spPr>
      </p:pic>
      <p:pic>
        <p:nvPicPr>
          <p:cNvPr id="236" name="Immagine 8"/>
          <p:cNvPicPr/>
          <p:nvPr/>
        </p:nvPicPr>
        <p:blipFill>
          <a:blip r:embed="rId3" cstate="print"/>
          <a:stretch/>
        </p:blipFill>
        <p:spPr>
          <a:xfrm>
            <a:off x="5776200" y="2863440"/>
            <a:ext cx="5736600" cy="1262880"/>
          </a:xfrm>
          <a:prstGeom prst="rect">
            <a:avLst/>
          </a:prstGeom>
          <a:ln w="0">
            <a:noFill/>
          </a:ln>
        </p:spPr>
      </p:pic>
      <p:sp>
        <p:nvSpPr>
          <p:cNvPr id="237" name="CasellaDiTesto 6"/>
          <p:cNvSpPr/>
          <p:nvPr/>
        </p:nvSpPr>
        <p:spPr>
          <a:xfrm>
            <a:off x="581040" y="1693800"/>
            <a:ext cx="4784040" cy="1552680"/>
          </a:xfrm>
          <a:prstGeom prst="rect">
            <a:avLst/>
          </a:prstGeom>
          <a:solidFill>
            <a:schemeClr val="accent1"/>
          </a:solidFill>
          <a:ln w="0">
            <a:solidFill>
              <a:srgbClr val="4A66A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Linee di indirizzo per la definizione dei percorsi di nutrizione essenziali e per l’organizzazione regionale della chirurgia bariatrica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CasellaDiTesto 9"/>
          <p:cNvSpPr/>
          <p:nvPr/>
        </p:nvSpPr>
        <p:spPr>
          <a:xfrm>
            <a:off x="1380240" y="4481640"/>
            <a:ext cx="9586080" cy="821160"/>
          </a:xfrm>
          <a:prstGeom prst="rect">
            <a:avLst/>
          </a:prstGeom>
          <a:solidFill>
            <a:schemeClr val="accent1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UOC di Riccione: centro leader per la chirurgia bariatrica in AUSL Romagna, centro di Eccellenza SICOB 2024-2025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CasellaDiTesto 10"/>
          <p:cNvSpPr/>
          <p:nvPr/>
        </p:nvSpPr>
        <p:spPr>
          <a:xfrm>
            <a:off x="1380240" y="5708520"/>
            <a:ext cx="9586080" cy="699480"/>
          </a:xfrm>
          <a:prstGeom prst="rect">
            <a:avLst/>
          </a:prstGeom>
          <a:solidFill>
            <a:srgbClr val="FF6117"/>
          </a:solidFill>
          <a:ln>
            <a:solidFill>
              <a:srgbClr val="52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0" strike="noStrike" spc="-1">
                <a:solidFill>
                  <a:schemeClr val="lt1"/>
                </a:solidFill>
                <a:latin typeface="Calibri"/>
                <a:ea typeface="DejaVu Sans"/>
              </a:rPr>
              <a:t>Già in atto accordo con Villa Maria Rimini e Casa di Cura Montanari Morciano per la gestione di casi complessi e complicanze gravi</a:t>
            </a:r>
            <a:endParaRPr lang="it-IT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olo 2"/>
          <p:cNvSpPr/>
          <p:nvPr/>
        </p:nvSpPr>
        <p:spPr>
          <a:xfrm>
            <a:off x="521280" y="448200"/>
            <a:ext cx="1048680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La rete bariatrica di AUSL Romagna: proposta organizzativa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asellaDiTesto 7"/>
          <p:cNvSpPr/>
          <p:nvPr/>
        </p:nvSpPr>
        <p:spPr>
          <a:xfrm>
            <a:off x="180000" y="1388520"/>
            <a:ext cx="11879640" cy="821160"/>
          </a:xfrm>
          <a:prstGeom prst="rect">
            <a:avLst/>
          </a:prstGeom>
          <a:solidFill>
            <a:srgbClr val="FF6117"/>
          </a:solidFill>
          <a:ln>
            <a:solidFill>
              <a:srgbClr val="52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Scenario 1: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paziente sottoposto a chirurgia bariatrica (in qualsiasi struttura) che accede ad un PS/CAU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Segnaposto contenuto 1"/>
          <p:cNvSpPr/>
          <p:nvPr/>
        </p:nvSpPr>
        <p:spPr>
          <a:xfrm>
            <a:off x="521280" y="2463480"/>
            <a:ext cx="11184840" cy="4262174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anamnesi 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accurata: tipo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di procedura, struttura dove è stata eseguita, 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eventuale documentazione e contatti 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telefonici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endParaRPr lang="it-IT" sz="2400" spc="-1" dirty="0">
              <a:solidFill>
                <a:schemeClr val="lt1"/>
              </a:solidFill>
              <a:latin typeface="Calibri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 inquadramento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diagnostico/terapeutico di routine (esami ematochimici con indici di flogosi, TC torace-addome </a:t>
            </a:r>
            <a:r>
              <a:rPr lang="it-IT" sz="2400" b="0" strike="noStrike" spc="-1" dirty="0" err="1">
                <a:solidFill>
                  <a:schemeClr val="lt1"/>
                </a:solidFill>
                <a:latin typeface="Calibri"/>
              </a:rPr>
              <a:t>cmdc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 </a:t>
            </a:r>
            <a:r>
              <a:rPr lang="it-IT" sz="2400" b="0" strike="noStrike" spc="-1" dirty="0" err="1">
                <a:solidFill>
                  <a:schemeClr val="lt1"/>
                </a:solidFill>
                <a:latin typeface="Calibri"/>
              </a:rPr>
              <a:t>ev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 e idrosolubile per </a:t>
            </a:r>
            <a:r>
              <a:rPr lang="it-IT" sz="2400" b="0" strike="noStrike" spc="-1" dirty="0" err="1">
                <a:solidFill>
                  <a:schemeClr val="lt1"/>
                </a:solidFill>
                <a:latin typeface="Calibri"/>
              </a:rPr>
              <a:t>os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)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endParaRPr lang="it-IT" sz="2400" spc="-1" dirty="0">
              <a:solidFill>
                <a:schemeClr val="lt1"/>
              </a:solidFill>
              <a:latin typeface="Calibri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 valutazione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specialistica presso la struttura locale (chirurgica ed anestesiologica in base al quadro clinico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)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endParaRPr lang="it-IT" sz="2400" spc="-1" dirty="0">
              <a:solidFill>
                <a:schemeClr val="lt1"/>
              </a:solidFill>
              <a:latin typeface="Calibri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spc="-1" dirty="0">
                <a:solidFill>
                  <a:schemeClr val="lt1"/>
                </a:solidFill>
                <a:latin typeface="Calibri"/>
              </a:rPr>
              <a:t> 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contatto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con il centro di Riccione tramite medico di guardia/reperibile</a:t>
            </a:r>
            <a:endParaRPr lang="it-IT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olo 5"/>
          <p:cNvSpPr/>
          <p:nvPr/>
        </p:nvSpPr>
        <p:spPr>
          <a:xfrm>
            <a:off x="521280" y="448200"/>
            <a:ext cx="1048680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La rete bariatrica di AUSL Romagna: proposta organizzativa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Segnaposto contenuto 3"/>
          <p:cNvSpPr/>
          <p:nvPr/>
        </p:nvSpPr>
        <p:spPr>
          <a:xfrm>
            <a:off x="521280" y="2859480"/>
            <a:ext cx="11184840" cy="3721794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In caso di patologia chirurgica ACUTA se il paziente è TRASPORTABILE (in base ai parametri emodinamici), centralizzarlo a Riccione. </a:t>
            </a:r>
            <a:endParaRPr lang="it-IT" sz="2400" b="0" strike="noStrike" spc="-1" dirty="0" smtClean="0">
              <a:solidFill>
                <a:schemeClr val="lt1"/>
              </a:solidFill>
              <a:latin typeface="Calibri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endParaRPr lang="it-IT" sz="2400" spc="-1" dirty="0">
              <a:solidFill>
                <a:schemeClr val="lt1"/>
              </a:solidFill>
              <a:latin typeface="Calibri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 In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caso di quadro settico ed INSTABILITA’ EMODINAMICA trattamento chirurgico presso la chirurgia locale (auspicabile contatto telefonico con chirurgo </a:t>
            </a:r>
            <a:r>
              <a:rPr lang="it-IT" sz="2400" b="0" strike="noStrike" spc="-1" dirty="0" err="1">
                <a:solidFill>
                  <a:schemeClr val="lt1"/>
                </a:solidFill>
                <a:latin typeface="Calibri"/>
              </a:rPr>
              <a:t>bariatrico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).</a:t>
            </a:r>
            <a:r>
              <a:rPr lang="it-IT" sz="24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A stabilizzazione ottenuta centralizzazione del paziente</a:t>
            </a: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.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endParaRPr lang="it-IT" sz="2400" spc="-1" dirty="0">
              <a:solidFill>
                <a:schemeClr val="lt1"/>
              </a:solidFill>
              <a:latin typeface="Calibri"/>
            </a:endParaRPr>
          </a:p>
          <a:p>
            <a:pPr marL="457200" indent="-457200" algn="just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 charset="0"/>
              <a:buChar char="•"/>
            </a:pPr>
            <a:r>
              <a:rPr lang="it-IT" sz="2400" b="0" strike="noStrike" spc="-1" dirty="0" smtClean="0">
                <a:solidFill>
                  <a:schemeClr val="lt1"/>
                </a:solidFill>
                <a:latin typeface="Calibri"/>
              </a:rPr>
              <a:t> In </a:t>
            </a:r>
            <a:r>
              <a:rPr lang="it-IT" sz="2400" b="0" strike="noStrike" spc="-1" dirty="0">
                <a:solidFill>
                  <a:schemeClr val="lt1"/>
                </a:solidFill>
                <a:latin typeface="Calibri"/>
              </a:rPr>
              <a:t>caso di patologia medica valutare comunque il contatto con la Terapia Intensiva di Riccione</a:t>
            </a:r>
            <a:endParaRPr lang="it-IT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CasellaDiTesto 8"/>
          <p:cNvSpPr/>
          <p:nvPr/>
        </p:nvSpPr>
        <p:spPr>
          <a:xfrm>
            <a:off x="180000" y="1388520"/>
            <a:ext cx="11879640" cy="821160"/>
          </a:xfrm>
          <a:prstGeom prst="rect">
            <a:avLst/>
          </a:prstGeom>
          <a:solidFill>
            <a:srgbClr val="FF6117"/>
          </a:solidFill>
          <a:ln>
            <a:solidFill>
              <a:srgbClr val="52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Scenario 1: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paziente sottoposto a chirurgia bariatrica (in qualsiasi struttura) che accede ad un PS/CAU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asellaDiTesto 13"/>
          <p:cNvSpPr/>
          <p:nvPr/>
        </p:nvSpPr>
        <p:spPr>
          <a:xfrm>
            <a:off x="180000" y="1748520"/>
            <a:ext cx="11879640" cy="821160"/>
          </a:xfrm>
          <a:prstGeom prst="rect">
            <a:avLst/>
          </a:prstGeom>
          <a:solidFill>
            <a:srgbClr val="FF6117"/>
          </a:solidFill>
          <a:ln>
            <a:solidFill>
              <a:srgbClr val="527F34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Scenario 2: 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paziente complicato sottoposto a chirurgia bariatrica presso strutture private convenzionate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Titolo 6"/>
          <p:cNvSpPr/>
          <p:nvPr/>
        </p:nvSpPr>
        <p:spPr>
          <a:xfrm>
            <a:off x="521280" y="448200"/>
            <a:ext cx="1048680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La rete </a:t>
            </a:r>
            <a:r>
              <a:rPr lang="it-IT" sz="3600" b="0" strike="noStrike" spc="-1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bariatrica</a:t>
            </a:r>
            <a:r>
              <a:rPr lang="it-IT" sz="3600" b="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di AUSL Romagna: proposta organizzativa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Segnaposto contenuto 4"/>
          <p:cNvSpPr/>
          <p:nvPr/>
        </p:nvSpPr>
        <p:spPr>
          <a:xfrm>
            <a:off x="521280" y="3291480"/>
            <a:ext cx="11184840" cy="1338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 defTabSz="914400">
              <a:lnSpc>
                <a:spcPct val="90000"/>
              </a:lnSpc>
              <a:spcBef>
                <a:spcPts val="1001"/>
              </a:spcBef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</a:rPr>
              <a:t>In caso di complicanza medica o chirurgica che necessiti di trattamento integrato dopo chirurgia bariatrica, contatto tra il personale medico della clinica e il chirurgo di guardia/reperibile di Riccione e centralizzazione del paziente tramite 118 in PS a Riccione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olo 7"/>
          <p:cNvSpPr/>
          <p:nvPr/>
        </p:nvSpPr>
        <p:spPr>
          <a:xfrm>
            <a:off x="34200" y="994320"/>
            <a:ext cx="52372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bariatrica in Italia 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Immagine 2"/>
          <p:cNvPicPr/>
          <p:nvPr/>
        </p:nvPicPr>
        <p:blipFill>
          <a:blip r:embed="rId2" cstate="print"/>
          <a:stretch/>
        </p:blipFill>
        <p:spPr>
          <a:xfrm>
            <a:off x="5789520" y="129600"/>
            <a:ext cx="6113520" cy="855720"/>
          </a:xfrm>
          <a:prstGeom prst="rect">
            <a:avLst/>
          </a:prstGeom>
          <a:ln w="0">
            <a:noFill/>
          </a:ln>
        </p:spPr>
      </p:pic>
      <p:sp>
        <p:nvSpPr>
          <p:cNvPr id="166" name="Segnaposto contenuto 17"/>
          <p:cNvSpPr/>
          <p:nvPr/>
        </p:nvSpPr>
        <p:spPr>
          <a:xfrm>
            <a:off x="541440" y="1845360"/>
            <a:ext cx="3744360" cy="23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it-IT" sz="1800" b="0" strike="noStrike" spc="-1">
                <a:solidFill>
                  <a:schemeClr val="accent1">
                    <a:lumMod val="75000"/>
                  </a:schemeClr>
                </a:solidFill>
                <a:latin typeface="Segoe UI"/>
              </a:rPr>
              <a:t>REGISTRO SICOB 2024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it-IT" sz="1800" b="0" strike="noStrike" spc="-1">
                <a:solidFill>
                  <a:schemeClr val="accent1">
                    <a:lumMod val="75000"/>
                  </a:schemeClr>
                </a:solidFill>
                <a:latin typeface="Segoe UI"/>
              </a:rPr>
              <a:t>MANCANO GLI INTERVENTI NON INSERITI 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it-IT" sz="1800" b="0" strike="noStrike" spc="-1">
                <a:solidFill>
                  <a:schemeClr val="accent1">
                    <a:lumMod val="75000"/>
                  </a:schemeClr>
                </a:solidFill>
                <a:latin typeface="Segoe UI"/>
              </a:rPr>
              <a:t>30000 INTERVENTI CIRCA /ANNO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601"/>
              </a:spcAft>
              <a:tabLst>
                <a:tab pos="0" algn="l"/>
              </a:tabLst>
            </a:pP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Immagine 203"/>
          <p:cNvPicPr/>
          <p:nvPr/>
        </p:nvPicPr>
        <p:blipFill>
          <a:blip r:embed="rId3" cstate="print"/>
          <a:stretch/>
        </p:blipFill>
        <p:spPr>
          <a:xfrm>
            <a:off x="4874040" y="1624680"/>
            <a:ext cx="7276680" cy="4990680"/>
          </a:xfrm>
          <a:prstGeom prst="rect">
            <a:avLst/>
          </a:prstGeom>
          <a:ln w="0">
            <a:noFill/>
          </a:ln>
        </p:spPr>
      </p:pic>
      <p:pic>
        <p:nvPicPr>
          <p:cNvPr id="168" name="Immagine 204"/>
          <p:cNvPicPr/>
          <p:nvPr/>
        </p:nvPicPr>
        <p:blipFill>
          <a:blip r:embed="rId4" cstate="print"/>
          <a:stretch/>
        </p:blipFill>
        <p:spPr>
          <a:xfrm>
            <a:off x="354960" y="4081680"/>
            <a:ext cx="4144320" cy="221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6"/>
          <p:cNvSpPr/>
          <p:nvPr/>
        </p:nvSpPr>
        <p:spPr>
          <a:xfrm>
            <a:off x="521280" y="448200"/>
            <a:ext cx="1048680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3333"/>
          </a:bodyPr>
          <a:lstStyle/>
          <a:p>
            <a:pPr defTabSz="914400">
              <a:lnSpc>
                <a:spcPct val="90000"/>
              </a:lnSpc>
            </a:pPr>
            <a:r>
              <a:rPr lang="it-IT" sz="3600" spc="-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Conclusioni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egnaposto contenuto 3"/>
          <p:cNvSpPr/>
          <p:nvPr/>
        </p:nvSpPr>
        <p:spPr>
          <a:xfrm>
            <a:off x="521280" y="1375109"/>
            <a:ext cx="11184840" cy="4849067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r>
              <a:rPr lang="it-IT" sz="2400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Importanza sul territorio nazionale di una rete </a:t>
            </a:r>
            <a:r>
              <a:rPr lang="it-IT" sz="2400" spc="-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bariatrica</a:t>
            </a: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per il trattamento delle complicanze </a:t>
            </a: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endParaRPr lang="it-IT" sz="2400" b="0" strike="noStrike" spc="-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Centralizzazione e gestione delle complicanze e dei casi complessi nei centri di eccellenza dotati di tutte le expertise necessarie</a:t>
            </a: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endParaRPr lang="it-IT" sz="2400" spc="-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Interazione dei centri di eccellenza con i centri a </a:t>
            </a:r>
            <a:r>
              <a:rPr lang="it-IT" sz="2400" spc="-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piu’</a:t>
            </a: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basso volume e/o centri “non </a:t>
            </a:r>
            <a:r>
              <a:rPr lang="it-IT" sz="2400" spc="-1" dirty="0" err="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bariatrici</a:t>
            </a: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endParaRPr lang="it-IT" sz="2400" b="0" strike="noStrike" spc="-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Char char="•"/>
              <a:tabLst/>
              <a:defRPr/>
            </a:pPr>
            <a:r>
              <a:rPr lang="it-IT" sz="2400" spc="-1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Standardizzazione del </a:t>
            </a:r>
            <a:r>
              <a:rPr lang="it-IT" sz="2400" spc="-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trattamento dei pazienti </a:t>
            </a:r>
            <a:endParaRPr lang="it-IT" sz="2400" b="0" strike="noStrike" spc="-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200" cy="3226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6000" b="0" strike="noStrike" spc="-52">
                <a:solidFill>
                  <a:srgbClr val="515083"/>
                </a:solidFill>
                <a:latin typeface="Calibri"/>
              </a:rPr>
              <a:t>Grazie</a:t>
            </a:r>
            <a:endParaRPr lang="it-IT" sz="60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olo 3"/>
          <p:cNvSpPr/>
          <p:nvPr/>
        </p:nvSpPr>
        <p:spPr>
          <a:xfrm>
            <a:off x="200520" y="359280"/>
            <a:ext cx="687600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bariatrica in Italia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Immagine 2"/>
          <p:cNvPicPr/>
          <p:nvPr/>
        </p:nvPicPr>
        <p:blipFill>
          <a:blip r:embed="rId2" cstate="print"/>
          <a:stretch/>
        </p:blipFill>
        <p:spPr>
          <a:xfrm>
            <a:off x="5789520" y="129600"/>
            <a:ext cx="6113520" cy="855720"/>
          </a:xfrm>
          <a:prstGeom prst="rect">
            <a:avLst/>
          </a:prstGeom>
          <a:ln w="0">
            <a:noFill/>
          </a:ln>
        </p:spPr>
      </p:pic>
      <p:pic>
        <p:nvPicPr>
          <p:cNvPr id="171" name="Immagine 207"/>
          <p:cNvPicPr/>
          <p:nvPr/>
        </p:nvPicPr>
        <p:blipFill>
          <a:blip r:embed="rId3" cstate="print"/>
          <a:stretch/>
        </p:blipFill>
        <p:spPr>
          <a:xfrm>
            <a:off x="6852960" y="1268280"/>
            <a:ext cx="4420080" cy="489780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  <p:pic>
        <p:nvPicPr>
          <p:cNvPr id="172" name="Immagine 208"/>
          <p:cNvPicPr/>
          <p:nvPr/>
        </p:nvPicPr>
        <p:blipFill>
          <a:blip r:embed="rId4" cstate="print"/>
          <a:stretch/>
        </p:blipFill>
        <p:spPr>
          <a:xfrm>
            <a:off x="473040" y="1260000"/>
            <a:ext cx="4578120" cy="490608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asellaDiTesto 172"/>
          <p:cNvSpPr txBox="1"/>
          <p:nvPr/>
        </p:nvSpPr>
        <p:spPr>
          <a:xfrm>
            <a:off x="6010560" y="359748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it-IT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Immagine 173"/>
          <p:cNvPicPr/>
          <p:nvPr/>
        </p:nvPicPr>
        <p:blipFill>
          <a:blip r:embed="rId2" cstate="print"/>
          <a:stretch/>
        </p:blipFill>
        <p:spPr>
          <a:xfrm>
            <a:off x="2196000" y="992160"/>
            <a:ext cx="7164000" cy="56059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5" name="Titolo 8"/>
          <p:cNvSpPr/>
          <p:nvPr/>
        </p:nvSpPr>
        <p:spPr>
          <a:xfrm>
            <a:off x="200520" y="347816"/>
            <a:ext cx="687600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</a:t>
            </a:r>
            <a:r>
              <a:rPr lang="it-IT" sz="3600" b="0" strike="noStrike" spc="-52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bariatrica</a:t>
            </a:r>
            <a:r>
              <a:rPr lang="it-IT" sz="3600" b="0" strike="noStrike" spc="-52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in Italia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it-IT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Immagine 9"/>
          <p:cNvPicPr/>
          <p:nvPr/>
        </p:nvPicPr>
        <p:blipFill>
          <a:blip r:embed="rId3" cstate="print"/>
          <a:stretch/>
        </p:blipFill>
        <p:spPr>
          <a:xfrm>
            <a:off x="5969520" y="105896"/>
            <a:ext cx="6113520" cy="85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olo 3"/>
          <p:cNvSpPr/>
          <p:nvPr/>
        </p:nvSpPr>
        <p:spPr>
          <a:xfrm>
            <a:off x="452520" y="262440"/>
            <a:ext cx="838404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Obesità in Emilia Romagna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dk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/>
          <p:nvPr/>
        </p:nvSpPr>
        <p:spPr>
          <a:xfrm>
            <a:off x="360000" y="1078920"/>
            <a:ext cx="11021040" cy="1881360"/>
          </a:xfrm>
          <a:prstGeom prst="rect">
            <a:avLst/>
          </a:prstGeom>
          <a:solidFill>
            <a:schemeClr val="accent1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it-IT" sz="2800" b="0" strike="noStrike" spc="-1">
                <a:solidFill>
                  <a:schemeClr val="lt1"/>
                </a:solidFill>
                <a:latin typeface="Calibri"/>
              </a:rPr>
              <a:t>In Emilia Romagna il 43% degli adulti tra i 18-69 anni presentano eccesso di peso. In particolare il 32% (943 mila persone) è in sovrappeso e l’11% (333 mila) è obeso e il picco d’incidenza si registra negli individui di sesso maschile tra i 50 e i 69 anni </a:t>
            </a:r>
            <a:endParaRPr lang="it-IT" sz="2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9" name="Immagine 6"/>
          <p:cNvPicPr/>
          <p:nvPr/>
        </p:nvPicPr>
        <p:blipFill>
          <a:blip r:embed="rId2" cstate="print"/>
          <a:stretch/>
        </p:blipFill>
        <p:spPr>
          <a:xfrm>
            <a:off x="6701760" y="3152160"/>
            <a:ext cx="3272400" cy="356112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  <p:pic>
        <p:nvPicPr>
          <p:cNvPr id="180" name="Immagine 175"/>
          <p:cNvPicPr/>
          <p:nvPr/>
        </p:nvPicPr>
        <p:blipFill>
          <a:blip r:embed="rId3"/>
          <a:stretch/>
        </p:blipFill>
        <p:spPr>
          <a:xfrm>
            <a:off x="6085080" y="3436560"/>
            <a:ext cx="31320" cy="360"/>
          </a:xfrm>
          <a:prstGeom prst="rect">
            <a:avLst/>
          </a:prstGeom>
          <a:ln w="0">
            <a:noFill/>
          </a:ln>
        </p:spPr>
      </p:pic>
      <p:pic>
        <p:nvPicPr>
          <p:cNvPr id="181" name="Immagine 176"/>
          <p:cNvPicPr/>
          <p:nvPr/>
        </p:nvPicPr>
        <p:blipFill>
          <a:blip r:embed="rId4" cstate="print"/>
          <a:stretch/>
        </p:blipFill>
        <p:spPr>
          <a:xfrm>
            <a:off x="1335600" y="3164400"/>
            <a:ext cx="3272400" cy="356112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olo 4"/>
          <p:cNvSpPr/>
          <p:nvPr/>
        </p:nvSpPr>
        <p:spPr>
          <a:xfrm>
            <a:off x="79560" y="744120"/>
            <a:ext cx="838404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bariatrica in Emilia Romagna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6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Immagine 5"/>
          <p:cNvPicPr/>
          <p:nvPr/>
        </p:nvPicPr>
        <p:blipFill>
          <a:blip r:embed="rId3" cstate="print"/>
          <a:stretch/>
        </p:blipFill>
        <p:spPr>
          <a:xfrm>
            <a:off x="360000" y="2775960"/>
            <a:ext cx="5347800" cy="298332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  <p:pic>
        <p:nvPicPr>
          <p:cNvPr id="184" name="Immagine 7"/>
          <p:cNvPicPr/>
          <p:nvPr/>
        </p:nvPicPr>
        <p:blipFill>
          <a:blip r:embed="rId4" cstate="print"/>
          <a:stretch/>
        </p:blipFill>
        <p:spPr>
          <a:xfrm>
            <a:off x="5832000" y="1473120"/>
            <a:ext cx="6407280" cy="500616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  <p:pic>
        <p:nvPicPr>
          <p:cNvPr id="185" name="Immagine 2"/>
          <p:cNvPicPr/>
          <p:nvPr/>
        </p:nvPicPr>
        <p:blipFill>
          <a:blip r:embed="rId5" cstate="print"/>
          <a:stretch/>
        </p:blipFill>
        <p:spPr>
          <a:xfrm>
            <a:off x="6451200" y="33480"/>
            <a:ext cx="5663880" cy="79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 4"/>
          <p:cNvPicPr/>
          <p:nvPr/>
        </p:nvPicPr>
        <p:blipFill>
          <a:blip r:embed="rId2" cstate="print"/>
          <a:stretch/>
        </p:blipFill>
        <p:spPr>
          <a:xfrm>
            <a:off x="824400" y="673920"/>
            <a:ext cx="9967680" cy="56685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87" name="CasellaDiTesto 5"/>
          <p:cNvSpPr/>
          <p:nvPr/>
        </p:nvSpPr>
        <p:spPr>
          <a:xfrm>
            <a:off x="1011240" y="6267960"/>
            <a:ext cx="4883400" cy="455400"/>
          </a:xfrm>
          <a:prstGeom prst="rect">
            <a:avLst/>
          </a:prstGeom>
          <a:solidFill>
            <a:srgbClr val="FF6117"/>
          </a:solidFill>
          <a:ln>
            <a:solidFill>
              <a:srgbClr val="BC8E00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333 mila obesi, 569 interventi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CasellaDiTesto 6"/>
          <p:cNvSpPr/>
          <p:nvPr/>
        </p:nvSpPr>
        <p:spPr>
          <a:xfrm>
            <a:off x="6987960" y="6273360"/>
            <a:ext cx="3671280" cy="455400"/>
          </a:xfrm>
          <a:prstGeom prst="rect">
            <a:avLst/>
          </a:prstGeom>
          <a:solidFill>
            <a:schemeClr val="accent1"/>
          </a:solidFill>
          <a:ln>
            <a:solidFill>
              <a:srgbClr val="4A66A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400" b="0" strike="noStrike" spc="-1">
                <a:solidFill>
                  <a:schemeClr val="lt1"/>
                </a:solidFill>
                <a:latin typeface="Calibri"/>
                <a:ea typeface="DejaVu Sans"/>
              </a:rPr>
              <a:t>Export in altre regioni??</a:t>
            </a:r>
            <a:endParaRPr lang="it-IT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Titolo 4"/>
          <p:cNvSpPr/>
          <p:nvPr/>
        </p:nvSpPr>
        <p:spPr>
          <a:xfrm>
            <a:off x="175680" y="142560"/>
            <a:ext cx="1078452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2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bariatrica nei pazienti residenti in Romagna</a:t>
            </a: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it-IT" sz="3200" b="0" strike="noStrike" spc="-52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magine 1"/>
          <p:cNvPicPr/>
          <p:nvPr/>
        </p:nvPicPr>
        <p:blipFill>
          <a:blip r:embed="rId2" cstate="print"/>
          <a:stretch/>
        </p:blipFill>
        <p:spPr>
          <a:xfrm>
            <a:off x="557280" y="1668960"/>
            <a:ext cx="11010240" cy="2056680"/>
          </a:xfrm>
          <a:prstGeom prst="rect">
            <a:avLst/>
          </a:prstGeom>
          <a:ln w="38100">
            <a:solidFill>
              <a:srgbClr val="4A66AC"/>
            </a:solidFill>
            <a:round/>
          </a:ln>
        </p:spPr>
      </p:pic>
      <p:sp>
        <p:nvSpPr>
          <p:cNvPr id="191" name="CasellaDiTesto 3"/>
          <p:cNvSpPr/>
          <p:nvPr/>
        </p:nvSpPr>
        <p:spPr>
          <a:xfrm>
            <a:off x="521280" y="4559760"/>
            <a:ext cx="11010240" cy="11869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it-IT" sz="3600" b="0" strike="noStrike" spc="-1">
                <a:solidFill>
                  <a:schemeClr val="lt1"/>
                </a:solidFill>
                <a:latin typeface="Calibri"/>
              </a:rPr>
              <a:t>La maggior parte delle procedure bariatriche consentono la dimissione in 2°-3° giornata post-operatoria </a:t>
            </a:r>
            <a:endParaRPr lang="it-IT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Titolo 1"/>
          <p:cNvSpPr/>
          <p:nvPr/>
        </p:nvSpPr>
        <p:spPr>
          <a:xfrm>
            <a:off x="521280" y="448200"/>
            <a:ext cx="68763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bariatrica: ERABS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olo 1"/>
          <p:cNvSpPr/>
          <p:nvPr/>
        </p:nvSpPr>
        <p:spPr>
          <a:xfrm>
            <a:off x="521280" y="448200"/>
            <a:ext cx="6876360" cy="63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it-IT" sz="36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Chirurgia bariatrica</a:t>
            </a:r>
            <a:endParaRPr lang="it-IT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asella di testo 34"/>
          <p:cNvSpPr/>
          <p:nvPr/>
        </p:nvSpPr>
        <p:spPr>
          <a:xfrm>
            <a:off x="521280" y="3195360"/>
            <a:ext cx="557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strike="noStrike" spc="-1">
                <a:solidFill>
                  <a:schemeClr val="lt1"/>
                </a:solidFill>
                <a:latin typeface="Segoe UI Semibold"/>
              </a:rPr>
              <a:t>1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Segnaposto contenuto 17"/>
          <p:cNvSpPr/>
          <p:nvPr/>
        </p:nvSpPr>
        <p:spPr>
          <a:xfrm>
            <a:off x="1359720" y="1935720"/>
            <a:ext cx="10611000" cy="44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Diffusione della chirurgia bariatrica (164 centri censiti in Italia con 30mila interventi/anno)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Mobilità importante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ERABS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r>
              <a:rPr lang="it-IT" sz="2400" b="0" strike="noStrike" spc="-1">
                <a:solidFill>
                  <a:schemeClr val="accent1">
                    <a:lumMod val="75000"/>
                  </a:schemeClr>
                </a:solidFill>
                <a:latin typeface="Calibri"/>
              </a:rPr>
              <a:t>Readmission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1800"/>
              </a:lnSpc>
              <a:spcBef>
                <a:spcPts val="1001"/>
              </a:spcBef>
              <a:spcAft>
                <a:spcPts val="2001"/>
              </a:spcAft>
              <a:tabLst>
                <a:tab pos="0" algn="l"/>
              </a:tabLst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asella di testo 37"/>
          <p:cNvSpPr/>
          <p:nvPr/>
        </p:nvSpPr>
        <p:spPr>
          <a:xfrm>
            <a:off x="3954600" y="3191400"/>
            <a:ext cx="557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Segoe UI Semibold"/>
              </a:rPr>
              <a:t>2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7" name="Gruppo 9"/>
          <p:cNvGrpSpPr/>
          <p:nvPr/>
        </p:nvGrpSpPr>
        <p:grpSpPr>
          <a:xfrm>
            <a:off x="448200" y="4534560"/>
            <a:ext cx="557280" cy="408960"/>
            <a:chOff x="448200" y="4534560"/>
            <a:chExt cx="557280" cy="408960"/>
          </a:xfrm>
        </p:grpSpPr>
        <p:sp>
          <p:nvSpPr>
            <p:cNvPr id="198" name="Ovale 10"/>
            <p:cNvSpPr/>
            <p:nvPr/>
          </p:nvSpPr>
          <p:spPr>
            <a:xfrm>
              <a:off x="519840" y="4534560"/>
              <a:ext cx="408960" cy="40896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9" name="Casella di testo 40"/>
            <p:cNvSpPr/>
            <p:nvPr/>
          </p:nvSpPr>
          <p:spPr>
            <a:xfrm>
              <a:off x="448200" y="4550760"/>
              <a:ext cx="557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it-IT" sz="1800" b="0" strike="noStrike" spc="-1">
                  <a:solidFill>
                    <a:schemeClr val="lt1"/>
                  </a:solidFill>
                  <a:latin typeface="Segoe UI Semibold"/>
                </a:rPr>
                <a:t>3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0" name="Casella di testo 40"/>
          <p:cNvSpPr/>
          <p:nvPr/>
        </p:nvSpPr>
        <p:spPr>
          <a:xfrm>
            <a:off x="9109800" y="3167640"/>
            <a:ext cx="557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strike="noStrike" spc="-1">
                <a:solidFill>
                  <a:schemeClr val="lt1"/>
                </a:solidFill>
                <a:latin typeface="Segoe UI Semibold"/>
              </a:rPr>
              <a:t>4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1" name="Gruppo 14"/>
          <p:cNvGrpSpPr/>
          <p:nvPr/>
        </p:nvGrpSpPr>
        <p:grpSpPr>
          <a:xfrm>
            <a:off x="443880" y="5733720"/>
            <a:ext cx="557280" cy="408960"/>
            <a:chOff x="443880" y="5733720"/>
            <a:chExt cx="557280" cy="408960"/>
          </a:xfrm>
        </p:grpSpPr>
        <p:sp>
          <p:nvSpPr>
            <p:cNvPr id="202" name="Ovale 15"/>
            <p:cNvSpPr/>
            <p:nvPr/>
          </p:nvSpPr>
          <p:spPr>
            <a:xfrm>
              <a:off x="515520" y="5733720"/>
              <a:ext cx="408960" cy="40896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3" name="Casella di testo 40"/>
            <p:cNvSpPr/>
            <p:nvPr/>
          </p:nvSpPr>
          <p:spPr>
            <a:xfrm>
              <a:off x="443880" y="5749920"/>
              <a:ext cx="557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it-IT" sz="1800" b="0" strike="noStrike" spc="-1">
                  <a:solidFill>
                    <a:schemeClr val="lt1"/>
                  </a:solidFill>
                  <a:latin typeface="Segoe UI Semibold"/>
                </a:rPr>
                <a:t>4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4" name="Gruppo 18"/>
          <p:cNvGrpSpPr/>
          <p:nvPr/>
        </p:nvGrpSpPr>
        <p:grpSpPr>
          <a:xfrm>
            <a:off x="443880" y="3327120"/>
            <a:ext cx="557280" cy="408960"/>
            <a:chOff x="443880" y="3327120"/>
            <a:chExt cx="557280" cy="408960"/>
          </a:xfrm>
        </p:grpSpPr>
        <p:sp>
          <p:nvSpPr>
            <p:cNvPr id="205" name="Ovale 19"/>
            <p:cNvSpPr/>
            <p:nvPr/>
          </p:nvSpPr>
          <p:spPr>
            <a:xfrm>
              <a:off x="515520" y="3327120"/>
              <a:ext cx="408960" cy="40896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6" name="Casella di testo 40"/>
            <p:cNvSpPr/>
            <p:nvPr/>
          </p:nvSpPr>
          <p:spPr>
            <a:xfrm>
              <a:off x="443880" y="3343680"/>
              <a:ext cx="557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it-IT" sz="1800" b="0" strike="noStrike" spc="-1">
                  <a:solidFill>
                    <a:schemeClr val="lt1"/>
                  </a:solidFill>
                  <a:latin typeface="Segoe UI Semibold"/>
                </a:rPr>
                <a:t>2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7" name="Gruppo 24"/>
          <p:cNvGrpSpPr/>
          <p:nvPr/>
        </p:nvGrpSpPr>
        <p:grpSpPr>
          <a:xfrm>
            <a:off x="443880" y="2003760"/>
            <a:ext cx="557280" cy="408960"/>
            <a:chOff x="443880" y="2003760"/>
            <a:chExt cx="557280" cy="408960"/>
          </a:xfrm>
        </p:grpSpPr>
        <p:sp>
          <p:nvSpPr>
            <p:cNvPr id="208" name="Ovale 25"/>
            <p:cNvSpPr/>
            <p:nvPr/>
          </p:nvSpPr>
          <p:spPr>
            <a:xfrm>
              <a:off x="515520" y="2003760"/>
              <a:ext cx="408960" cy="40896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9" name="Casella di testo 40"/>
            <p:cNvSpPr/>
            <p:nvPr/>
          </p:nvSpPr>
          <p:spPr>
            <a:xfrm>
              <a:off x="443880" y="2019960"/>
              <a:ext cx="557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it-IT" sz="1800" b="0" strike="noStrike" spc="-1">
                  <a:solidFill>
                    <a:schemeClr val="lt1"/>
                  </a:solidFill>
                  <a:latin typeface="Segoe UI Semibold"/>
                </a:rPr>
                <a:t>1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849</TotalTime>
  <Words>775</Words>
  <Application>Microsoft Macintosh PowerPoint</Application>
  <PresentationFormat>Widescreen</PresentationFormat>
  <Paragraphs>110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21</vt:i4>
      </vt:variant>
      <vt:variant>
        <vt:lpstr>Titoli diapositive</vt:lpstr>
      </vt:variant>
      <vt:variant>
        <vt:i4>21</vt:i4>
      </vt:variant>
    </vt:vector>
  </HeadingPairs>
  <TitlesOfParts>
    <vt:vector size="51" baseType="lpstr">
      <vt:lpstr>Calibri</vt:lpstr>
      <vt:lpstr>Calibri Light</vt:lpstr>
      <vt:lpstr>DejaVu Sans</vt:lpstr>
      <vt:lpstr>Segoe UI</vt:lpstr>
      <vt:lpstr>Segoe UI Semibold</vt:lpstr>
      <vt:lpstr>Symbol</vt:lpstr>
      <vt:lpstr>Times New Roman</vt:lpstr>
      <vt:lpstr>Wingdings</vt:lpstr>
      <vt:lpstr>Arial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RetrospectVTI</vt:lpstr>
      <vt:lpstr>La rete bariatrica di AUSL Romagna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Grazie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Utente di Microsoft Office</cp:lastModifiedBy>
  <cp:revision>153</cp:revision>
  <dcterms:created xsi:type="dcterms:W3CDTF">2022-02-27T17:36:31Z</dcterms:created>
  <dcterms:modified xsi:type="dcterms:W3CDTF">2025-04-06T10:20:43Z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Widescreen</vt:lpwstr>
  </property>
  <property fmtid="{D5CDD505-2E9C-101B-9397-08002B2CF9AE}" pid="4" name="Slides">
    <vt:i4>20</vt:i4>
  </property>
</Properties>
</file>